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63" r:id="rId2"/>
    <p:sldId id="264" r:id="rId3"/>
    <p:sldId id="262" r:id="rId4"/>
    <p:sldId id="265" r:id="rId5"/>
    <p:sldId id="266" r:id="rId6"/>
    <p:sldId id="26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43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93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DB597B5-CD11-4982-BC3A-84644F018B61}" type="datetimeFigureOut">
              <a:rPr lang="en-US" smtClean="0"/>
              <a:t>11/3/2023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E5C2C4B-ABC2-4205-ACDA-0CA077763D99}" type="slidenum">
              <a:rPr lang="en-US" smtClean="0"/>
              <a:t>‹#›</a:t>
            </a:fld>
            <a:endParaRPr lang="en-US"/>
          </a:p>
        </p:txBody>
      </p:sp>
    </p:spTree>
    <p:extLst>
      <p:ext uri="{BB962C8B-B14F-4D97-AF65-F5344CB8AC3E}">
        <p14:creationId xmlns:p14="http://schemas.microsoft.com/office/powerpoint/2010/main" val="2482056022"/>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597B5-CD11-4982-BC3A-84644F018B6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18652912"/>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597B5-CD11-4982-BC3A-84644F018B6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1130461230"/>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B597B5-CD11-4982-BC3A-84644F018B6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2583111261"/>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B597B5-CD11-4982-BC3A-84644F018B61}" type="datetimeFigureOut">
              <a:rPr lang="en-US" smtClean="0"/>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2782430595"/>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B597B5-CD11-4982-BC3A-84644F018B6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1600278303"/>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B597B5-CD11-4982-BC3A-84644F018B61}" type="datetimeFigureOut">
              <a:rPr lang="en-US" smtClean="0"/>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2672133824"/>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B597B5-CD11-4982-BC3A-84644F018B61}" type="datetimeFigureOut">
              <a:rPr lang="en-US" smtClean="0"/>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1202180644"/>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B597B5-CD11-4982-BC3A-84644F018B61}" type="datetimeFigureOut">
              <a:rPr lang="en-US" smtClean="0"/>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C2C4B-ABC2-4205-ACDA-0CA077763D99}" type="slidenum">
              <a:rPr lang="en-US" smtClean="0"/>
              <a:t>‹#›</a:t>
            </a:fld>
            <a:endParaRPr lang="en-US"/>
          </a:p>
        </p:txBody>
      </p:sp>
    </p:spTree>
    <p:extLst>
      <p:ext uri="{BB962C8B-B14F-4D97-AF65-F5344CB8AC3E}">
        <p14:creationId xmlns:p14="http://schemas.microsoft.com/office/powerpoint/2010/main" val="561818235"/>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DB597B5-CD11-4982-BC3A-84644F018B61}" type="datetimeFigureOut">
              <a:rPr lang="en-US" smtClean="0"/>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E5C2C4B-ABC2-4205-ACDA-0CA077763D99}" type="slidenum">
              <a:rPr lang="en-US" smtClean="0"/>
              <a:t>‹#›</a:t>
            </a:fld>
            <a:endParaRPr lang="en-US"/>
          </a:p>
        </p:txBody>
      </p:sp>
    </p:spTree>
    <p:extLst>
      <p:ext uri="{BB962C8B-B14F-4D97-AF65-F5344CB8AC3E}">
        <p14:creationId xmlns:p14="http://schemas.microsoft.com/office/powerpoint/2010/main" val="2801542632"/>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DB597B5-CD11-4982-BC3A-84644F018B61}" type="datetimeFigureOut">
              <a:rPr lang="en-US" smtClean="0"/>
              <a:t>11/3/2023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E5C2C4B-ABC2-4205-ACDA-0CA077763D99}" type="slidenum">
              <a:rPr lang="en-US" smtClean="0"/>
              <a:t>‹#›</a:t>
            </a:fld>
            <a:endParaRPr lang="en-US"/>
          </a:p>
        </p:txBody>
      </p:sp>
    </p:spTree>
    <p:extLst>
      <p:ext uri="{BB962C8B-B14F-4D97-AF65-F5344CB8AC3E}">
        <p14:creationId xmlns:p14="http://schemas.microsoft.com/office/powerpoint/2010/main" val="13186426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DB597B5-CD11-4982-BC3A-84644F018B61}" type="datetimeFigureOut">
              <a:rPr lang="en-US" smtClean="0"/>
              <a:t>11/3/2023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E5C2C4B-ABC2-4205-ACDA-0CA077763D99}" type="slidenum">
              <a:rPr lang="en-US" smtClean="0"/>
              <a:t>‹#›</a:t>
            </a:fld>
            <a:endParaRPr lang="en-US"/>
          </a:p>
        </p:txBody>
      </p:sp>
    </p:spTree>
    <p:extLst>
      <p:ext uri="{BB962C8B-B14F-4D97-AF65-F5344CB8AC3E}">
        <p14:creationId xmlns:p14="http://schemas.microsoft.com/office/powerpoint/2010/main" val="276578217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192000" cy="6784391"/>
          </a:xfrm>
          <a:prstGeom prst="rect">
            <a:avLst/>
          </a:prstGeom>
        </p:spPr>
      </p:pic>
      <p:sp>
        <p:nvSpPr>
          <p:cNvPr id="4" name="Title 3"/>
          <p:cNvSpPr>
            <a:spLocks noGrp="1"/>
          </p:cNvSpPr>
          <p:nvPr>
            <p:ph type="title"/>
          </p:nvPr>
        </p:nvSpPr>
        <p:spPr/>
        <p:txBody>
          <a:bodyPr/>
          <a:lstStyle/>
          <a:p>
            <a:pPr algn="ctr"/>
            <a:r>
              <a:rPr lang="en-US" dirty="0" err="1">
                <a:solidFill>
                  <a:srgbClr val="00B0F0"/>
                </a:solidFill>
                <a:latin typeface="Times New Roman" panose="02020603050405020304" pitchFamily="18" charset="0"/>
                <a:cs typeface="Times New Roman" panose="02020603050405020304" pitchFamily="18" charset="0"/>
              </a:rPr>
              <a:t>Bài</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thơ</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Viếng</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lăng</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Bác</a:t>
            </a:r>
            <a:br>
              <a:rPr lang="en-US" dirty="0">
                <a:solidFill>
                  <a:srgbClr val="00B0F0"/>
                </a:solidFill>
                <a:latin typeface="Times New Roman" panose="02020603050405020304" pitchFamily="18" charset="0"/>
                <a:cs typeface="Times New Roman" panose="02020603050405020304" pitchFamily="18" charset="0"/>
              </a:rPr>
            </a:br>
            <a:r>
              <a:rPr lang="en-US" sz="4000" b="1" i="1" dirty="0" err="1">
                <a:solidFill>
                  <a:srgbClr val="FFC000"/>
                </a:solidFill>
              </a:rPr>
              <a:t>Tác</a:t>
            </a:r>
            <a:r>
              <a:rPr lang="en-US" sz="4000" b="1" i="1" dirty="0">
                <a:solidFill>
                  <a:srgbClr val="FFC000"/>
                </a:solidFill>
              </a:rPr>
              <a:t> </a:t>
            </a:r>
            <a:r>
              <a:rPr lang="en-US" sz="4000" b="1" i="1" dirty="0" err="1">
                <a:solidFill>
                  <a:srgbClr val="FFC000"/>
                </a:solidFill>
              </a:rPr>
              <a:t>giả</a:t>
            </a:r>
            <a:r>
              <a:rPr lang="en-US" sz="4000" b="1" i="1" dirty="0">
                <a:solidFill>
                  <a:srgbClr val="FFC000"/>
                </a:solidFill>
              </a:rPr>
              <a:t>: </a:t>
            </a:r>
            <a:r>
              <a:rPr lang="en-US" sz="4000" b="1" i="1" dirty="0" err="1">
                <a:solidFill>
                  <a:srgbClr val="FFC000"/>
                </a:solidFill>
              </a:rPr>
              <a:t>Viễn</a:t>
            </a:r>
            <a:r>
              <a:rPr lang="en-US" sz="4000" b="1" i="1" dirty="0">
                <a:solidFill>
                  <a:srgbClr val="FFC000"/>
                </a:solidFill>
              </a:rPr>
              <a:t> </a:t>
            </a:r>
            <a:r>
              <a:rPr lang="en-US" sz="4000" b="1" i="1" dirty="0" err="1">
                <a:solidFill>
                  <a:srgbClr val="FFC000"/>
                </a:solidFill>
              </a:rPr>
              <a:t>Phương</a:t>
            </a:r>
            <a:endParaRPr lang="en-US" sz="4000" b="1" i="1" dirty="0">
              <a:solidFill>
                <a:srgbClr val="FFC000"/>
              </a:solidFill>
            </a:endParaRPr>
          </a:p>
        </p:txBody>
      </p:sp>
      <p:pic>
        <p:nvPicPr>
          <p:cNvPr id="5" name="Picture 4"/>
          <p:cNvPicPr>
            <a:picLocks noChangeAspect="1"/>
          </p:cNvPicPr>
          <p:nvPr/>
        </p:nvPicPr>
        <p:blipFill>
          <a:blip r:embed="rId5"/>
          <a:stretch>
            <a:fillRect/>
          </a:stretch>
        </p:blipFill>
        <p:spPr>
          <a:xfrm>
            <a:off x="3429000" y="2298576"/>
            <a:ext cx="4800600" cy="3192586"/>
          </a:xfrm>
          <a:prstGeom prst="rect">
            <a:avLst/>
          </a:prstGeom>
        </p:spPr>
      </p:pic>
      <p:pic>
        <p:nvPicPr>
          <p:cNvPr id="2" name="Nhạc-nền-kể-chuyện-về-Chủ-tịch-Hồ-Chí-Minh-thonhiTV">
            <a:hlinkClick r:id="" action="ppaction://media"/>
            <a:extLst>
              <a:ext uri="{FF2B5EF4-FFF2-40B4-BE49-F238E27FC236}">
                <a16:creationId xmlns:a16="http://schemas.microsoft.com/office/drawing/2014/main" id="{1DE08460-40E9-BAD9-D57B-A1137AA738FB}"/>
              </a:ext>
            </a:extLst>
          </p:cNvPr>
          <p:cNvPicPr>
            <a:picLocks noChangeAspect="1"/>
          </p:cNvPicPr>
          <p:nvPr>
            <a:audioFile r:link="rId1"/>
            <p:extLst>
              <p:ext uri="{DAA4B4D4-6D71-4841-9C94-3DE7FCFB9230}">
                <p14:media xmlns:p14="http://schemas.microsoft.com/office/powerpoint/2010/main" r:embed="rId2">
                  <p14:trim st="21817"/>
                </p14:media>
              </p:ext>
            </p:extLst>
          </p:nvPr>
        </p:nvPicPr>
        <p:blipFill>
          <a:blip r:embed="rId6"/>
          <a:stretch>
            <a:fillRect/>
          </a:stretch>
        </p:blipFill>
        <p:spPr>
          <a:xfrm>
            <a:off x="10289458" y="358688"/>
            <a:ext cx="609600" cy="609600"/>
          </a:xfrm>
          <a:prstGeom prst="rect">
            <a:avLst/>
          </a:prstGeom>
        </p:spPr>
      </p:pic>
    </p:spTree>
    <p:extLst>
      <p:ext uri="{BB962C8B-B14F-4D97-AF65-F5344CB8AC3E}">
        <p14:creationId xmlns:p14="http://schemas.microsoft.com/office/powerpoint/2010/main" val="3088987052"/>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iterate type="wd">
                                    <p:tmPct val="5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30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71450"/>
            <a:ext cx="12192000" cy="6858000"/>
          </a:xfrm>
          <a:prstGeom prst="rect">
            <a:avLst/>
          </a:prstGeom>
        </p:spPr>
      </p:pic>
      <p:pic>
        <p:nvPicPr>
          <p:cNvPr id="4" name="Picture 3"/>
          <p:cNvPicPr>
            <a:picLocks noChangeAspect="1"/>
          </p:cNvPicPr>
          <p:nvPr/>
        </p:nvPicPr>
        <p:blipFill>
          <a:blip r:embed="rId3"/>
          <a:stretch>
            <a:fillRect/>
          </a:stretch>
        </p:blipFill>
        <p:spPr>
          <a:xfrm>
            <a:off x="218338" y="476249"/>
            <a:ext cx="6152700" cy="4581409"/>
          </a:xfrm>
          <a:prstGeom prst="rect">
            <a:avLst/>
          </a:prstGeom>
        </p:spPr>
      </p:pic>
      <p:sp>
        <p:nvSpPr>
          <p:cNvPr id="5" name="Rectangle 4"/>
          <p:cNvSpPr/>
          <p:nvPr/>
        </p:nvSpPr>
        <p:spPr>
          <a:xfrm>
            <a:off x="-617124" y="5314715"/>
            <a:ext cx="13426248" cy="1272143"/>
          </a:xfrm>
          <a:prstGeom prst="rect">
            <a:avLst/>
          </a:prstGeom>
          <a:noFill/>
          <a:ln>
            <a:noFill/>
          </a:ln>
        </p:spPr>
        <p:txBody>
          <a:bodyPr wrap="square">
            <a:spAutoFit/>
          </a:bodyPr>
          <a:lstStyle/>
          <a:p>
            <a:pPr algn="ctr">
              <a:lnSpc>
                <a:spcPts val="1950"/>
              </a:lnSpc>
              <a:spcAft>
                <a:spcPts val="1200"/>
              </a:spcAft>
            </a:pPr>
            <a:r>
              <a:rPr lang="en-US" sz="3600" dirty="0">
                <a:latin typeface="Arial" panose="020B0604020202020204" pitchFamily="34" charset="0"/>
                <a:ea typeface="Times New Roman" panose="02020603050405020304" pitchFamily="18" charset="0"/>
                <a:cs typeface="Times New Roman" panose="02020603050405020304" pitchFamily="18" charset="0"/>
              </a:rPr>
              <a:t>Con ở </a:t>
            </a:r>
            <a:r>
              <a:rPr lang="en-US" sz="3600" dirty="0" err="1">
                <a:latin typeface="Arial" panose="020B0604020202020204" pitchFamily="34" charset="0"/>
                <a:ea typeface="Times New Roman" panose="02020603050405020304" pitchFamily="18" charset="0"/>
                <a:cs typeface="Times New Roman" panose="02020603050405020304" pitchFamily="18" charset="0"/>
              </a:rPr>
              <a:t>miền</a:t>
            </a:r>
            <a:r>
              <a:rPr lang="en-US" sz="3600" dirty="0">
                <a:latin typeface="Arial" panose="020B0604020202020204" pitchFamily="34" charset="0"/>
                <a:ea typeface="Times New Roman" panose="02020603050405020304" pitchFamily="18" charset="0"/>
                <a:cs typeface="Times New Roman" panose="02020603050405020304" pitchFamily="18" charset="0"/>
              </a:rPr>
              <a:t> Nam </a:t>
            </a:r>
            <a:r>
              <a:rPr lang="en-US" sz="3600" dirty="0" err="1">
                <a:latin typeface="Arial" panose="020B0604020202020204" pitchFamily="34" charset="0"/>
                <a:ea typeface="Times New Roman" panose="02020603050405020304" pitchFamily="18" charset="0"/>
                <a:cs typeface="Times New Roman" panose="02020603050405020304" pitchFamily="18" charset="0"/>
              </a:rPr>
              <a:t>ra</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thăm</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lăng</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Bác</a:t>
            </a:r>
            <a:endParaRPr lang="en-US" sz="3600" dirty="0">
              <a:latin typeface="Arial" panose="020B0604020202020204" pitchFamily="34" charset="0"/>
              <a:ea typeface="Times New Roman" panose="02020603050405020304" pitchFamily="18" charset="0"/>
              <a:cs typeface="Times New Roman" panose="02020603050405020304" pitchFamily="18" charset="0"/>
            </a:endParaRPr>
          </a:p>
          <a:p>
            <a:pPr algn="ctr">
              <a:lnSpc>
                <a:spcPts val="1950"/>
              </a:lnSpc>
              <a:spcAft>
                <a:spcPts val="1200"/>
              </a:spcAft>
            </a:pPr>
            <a:br>
              <a:rPr lang="en-US" sz="3600" dirty="0">
                <a:latin typeface="Arial" panose="020B0604020202020204" pitchFamily="34" charset="0"/>
                <a:ea typeface="Times New Roman" panose="02020603050405020304" pitchFamily="18" charset="0"/>
                <a:cs typeface="Times New Roman" panose="02020603050405020304" pitchFamily="18" charset="0"/>
              </a:rPr>
            </a:br>
            <a:r>
              <a:rPr lang="en-US" sz="3600" dirty="0" err="1">
                <a:latin typeface="Arial" panose="020B0604020202020204" pitchFamily="34" charset="0"/>
                <a:ea typeface="Times New Roman" panose="02020603050405020304" pitchFamily="18" charset="0"/>
                <a:cs typeface="Times New Roman" panose="02020603050405020304" pitchFamily="18" charset="0"/>
              </a:rPr>
              <a:t>Đã</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thấy</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trong</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sương</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hàng</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tre</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bát</a:t>
            </a:r>
            <a:r>
              <a:rPr lang="en-US" sz="3600" dirty="0">
                <a:latin typeface="Arial" panose="020B0604020202020204" pitchFamily="34" charset="0"/>
                <a:ea typeface="Times New Roman" panose="02020603050405020304" pitchFamily="18" charset="0"/>
                <a:cs typeface="Times New Roman" panose="02020603050405020304" pitchFamily="18" charset="0"/>
              </a:rPr>
              <a:t> </a:t>
            </a:r>
            <a:r>
              <a:rPr lang="en-US" sz="3600" dirty="0" err="1">
                <a:latin typeface="Arial" panose="020B0604020202020204" pitchFamily="34" charset="0"/>
                <a:ea typeface="Times New Roman" panose="02020603050405020304" pitchFamily="18" charset="0"/>
                <a:cs typeface="Times New Roman" panose="02020603050405020304" pitchFamily="18" charset="0"/>
              </a:rPr>
              <a:t>ngát</a:t>
            </a:r>
            <a:br>
              <a:rPr lang="en-US" sz="3600" dirty="0">
                <a:latin typeface="Arial" panose="020B0604020202020204" pitchFamily="34" charset="0"/>
                <a:ea typeface="Times New Roman" panose="02020603050405020304" pitchFamily="18" charset="0"/>
                <a:cs typeface="Times New Roman" panose="02020603050405020304" pitchFamily="18" charset="0"/>
              </a:rPr>
            </a:b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026045"/>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7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86041" y="38100"/>
            <a:ext cx="12029440" cy="6766560"/>
          </a:xfrm>
          <a:prstGeom prst="rect">
            <a:avLst/>
          </a:prstGeom>
        </p:spPr>
      </p:pic>
      <p:sp>
        <p:nvSpPr>
          <p:cNvPr id="5" name="Title 5"/>
          <p:cNvSpPr txBox="1">
            <a:spLocks/>
          </p:cNvSpPr>
          <p:nvPr/>
        </p:nvSpPr>
        <p:spPr>
          <a:xfrm>
            <a:off x="430604" y="1941343"/>
            <a:ext cx="11104904" cy="3024552"/>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nSpc>
                <a:spcPts val="1950"/>
              </a:lnSpc>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Ôi! Hàng tre xanh xanh Việt Nam</a:t>
            </a:r>
            <a:br>
              <a:rPr lang="en-US">
                <a:latin typeface="Arial" panose="020B0604020202020204" pitchFamily="34" charset="0"/>
                <a:ea typeface="Times New Roman" panose="02020603050405020304" pitchFamily="18" charset="0"/>
                <a:cs typeface="Times New Roman" panose="02020603050405020304" pitchFamily="18" charset="0"/>
              </a:rPr>
            </a:br>
            <a:br>
              <a:rPr lang="en-US">
                <a:latin typeface="Arial" panose="020B0604020202020204" pitchFamily="34" charset="0"/>
                <a:ea typeface="Times New Roman" panose="02020603050405020304" pitchFamily="18" charset="0"/>
                <a:cs typeface="Times New Roman" panose="02020603050405020304" pitchFamily="18" charset="0"/>
              </a:rPr>
            </a:br>
            <a:br>
              <a:rPr lang="en-US">
                <a:latin typeface="Arial" panose="020B0604020202020204" pitchFamily="34" charset="0"/>
                <a:ea typeface="Times New Roman" panose="02020603050405020304" pitchFamily="18" charset="0"/>
                <a:cs typeface="Times New Roman" panose="02020603050405020304" pitchFamily="18" charset="0"/>
              </a:rPr>
            </a:br>
            <a:r>
              <a:rPr lang="en-US">
                <a:latin typeface="Arial" panose="020B0604020202020204" pitchFamily="34" charset="0"/>
                <a:ea typeface="Times New Roman" panose="02020603050405020304" pitchFamily="18" charset="0"/>
                <a:cs typeface="Times New Roman" panose="02020603050405020304" pitchFamily="18" charset="0"/>
              </a:rPr>
              <a:t>Bão táp mưa sa, đứng thẳng hàng.</a:t>
            </a:r>
            <a:endParaRPr lang="en-US">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4006966"/>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3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98005"/>
          </a:xfrm>
          <a:prstGeom prst="rect">
            <a:avLst/>
          </a:prstGeom>
        </p:spPr>
      </p:pic>
      <p:sp>
        <p:nvSpPr>
          <p:cNvPr id="8" name="Title 7"/>
          <p:cNvSpPr>
            <a:spLocks noGrp="1"/>
          </p:cNvSpPr>
          <p:nvPr>
            <p:ph type="title"/>
          </p:nvPr>
        </p:nvSpPr>
        <p:spPr>
          <a:xfrm>
            <a:off x="657224" y="499533"/>
            <a:ext cx="10772775" cy="2510368"/>
          </a:xfrm>
        </p:spPr>
        <p:txBody>
          <a:bodyPr>
            <a:normAutofit fontScale="90000"/>
          </a:bodyPr>
          <a:lstStyle/>
          <a:p>
            <a:r>
              <a:rPr lang="en-US">
                <a:solidFill>
                  <a:srgbClr val="FFFF00"/>
                </a:solidFill>
              </a:rPr>
              <a:t>Ngày ngày mặt trời đi qua trên lăng</a:t>
            </a:r>
            <a:br>
              <a:rPr lang="en-US">
                <a:solidFill>
                  <a:srgbClr val="FFFF00"/>
                </a:solidFill>
              </a:rPr>
            </a:br>
            <a:r>
              <a:rPr lang="en-US">
                <a:solidFill>
                  <a:srgbClr val="FFFF00"/>
                </a:solidFill>
              </a:rPr>
              <a:t>Thấy một mặt trời trong lăng rất đỏ</a:t>
            </a:r>
            <a:br>
              <a:rPr lang="en-US">
                <a:solidFill>
                  <a:srgbClr val="FFFF00"/>
                </a:solidFill>
              </a:rPr>
            </a:br>
            <a:r>
              <a:rPr lang="en-US">
                <a:solidFill>
                  <a:srgbClr val="FFFF00"/>
                </a:solidFill>
              </a:rPr>
              <a:t>Ngày ngày dòng người đi trong thương nhớ</a:t>
            </a:r>
            <a:br>
              <a:rPr lang="en-US">
                <a:solidFill>
                  <a:srgbClr val="FFFF00"/>
                </a:solidFill>
              </a:rPr>
            </a:br>
            <a:r>
              <a:rPr lang="en-US">
                <a:solidFill>
                  <a:srgbClr val="FFFF00"/>
                </a:solidFill>
              </a:rPr>
              <a:t>Kết tràng hoa dâng bảy mươi chín mùa xuân.</a:t>
            </a:r>
            <a:br>
              <a:rPr lang="en-US">
                <a:solidFill>
                  <a:srgbClr val="FFFF00"/>
                </a:solidFill>
              </a:rPr>
            </a:br>
            <a:endParaRPr lang="en-US">
              <a:solidFill>
                <a:srgbClr val="FFFF00"/>
              </a:solidFill>
            </a:endParaRPr>
          </a:p>
        </p:txBody>
      </p:sp>
    </p:spTree>
    <p:extLst>
      <p:ext uri="{BB962C8B-B14F-4D97-AF65-F5344CB8AC3E}">
        <p14:creationId xmlns:p14="http://schemas.microsoft.com/office/powerpoint/2010/main" val="3975540481"/>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75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
        <p:nvSpPr>
          <p:cNvPr id="4" name="Title 3"/>
          <p:cNvSpPr>
            <a:spLocks noGrp="1"/>
          </p:cNvSpPr>
          <p:nvPr>
            <p:ph type="title"/>
          </p:nvPr>
        </p:nvSpPr>
        <p:spPr>
          <a:xfrm>
            <a:off x="657224" y="499532"/>
            <a:ext cx="10772775" cy="4663017"/>
          </a:xfrm>
        </p:spPr>
        <p:txBody>
          <a:bodyPr>
            <a:normAutofit/>
          </a:bodyPr>
          <a:lstStyle/>
          <a:p>
            <a:pPr algn="ctr"/>
            <a:r>
              <a:rPr lang="en-US">
                <a:solidFill>
                  <a:srgbClr val="0070C0"/>
                </a:solidFill>
              </a:rPr>
              <a:t>Bác nằm trong giấc ngủ bình yên</a:t>
            </a:r>
            <a:br>
              <a:rPr lang="en-US">
                <a:solidFill>
                  <a:srgbClr val="0070C0"/>
                </a:solidFill>
              </a:rPr>
            </a:br>
            <a:r>
              <a:rPr lang="en-US">
                <a:solidFill>
                  <a:srgbClr val="0070C0"/>
                </a:solidFill>
              </a:rPr>
              <a:t>Giữa một vầng trăng sáng dịu hiền</a:t>
            </a:r>
            <a:br>
              <a:rPr lang="en-US">
                <a:solidFill>
                  <a:srgbClr val="0070C0"/>
                </a:solidFill>
              </a:rPr>
            </a:br>
            <a:r>
              <a:rPr lang="en-US">
                <a:solidFill>
                  <a:srgbClr val="0070C0"/>
                </a:solidFill>
              </a:rPr>
              <a:t>Vẫn biết trời xanh là mãi mãi</a:t>
            </a:r>
            <a:br>
              <a:rPr lang="en-US">
                <a:solidFill>
                  <a:srgbClr val="0070C0"/>
                </a:solidFill>
              </a:rPr>
            </a:br>
            <a:r>
              <a:rPr lang="en-US">
                <a:solidFill>
                  <a:srgbClr val="0070C0"/>
                </a:solidFill>
              </a:rPr>
              <a:t>Mà sao nghe nhói ở trong tim.</a:t>
            </a:r>
            <a:br>
              <a:rPr lang="en-US">
                <a:solidFill>
                  <a:srgbClr val="0070C0"/>
                </a:solidFill>
              </a:rPr>
            </a:br>
            <a:endParaRPr lang="en-US">
              <a:solidFill>
                <a:srgbClr val="0070C0"/>
              </a:solidFill>
            </a:endParaRPr>
          </a:p>
        </p:txBody>
      </p:sp>
    </p:spTree>
    <p:extLst>
      <p:ext uri="{BB962C8B-B14F-4D97-AF65-F5344CB8AC3E}">
        <p14:creationId xmlns:p14="http://schemas.microsoft.com/office/powerpoint/2010/main" val="321011406"/>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7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6101"/>
            <a:ext cx="12153900" cy="6822032"/>
          </a:xfrm>
          <a:prstGeom prst="rect">
            <a:avLst/>
          </a:prstGeom>
        </p:spPr>
      </p:pic>
      <p:sp>
        <p:nvSpPr>
          <p:cNvPr id="4" name="Title 3"/>
          <p:cNvSpPr>
            <a:spLocks noGrp="1"/>
          </p:cNvSpPr>
          <p:nvPr>
            <p:ph type="title"/>
          </p:nvPr>
        </p:nvSpPr>
        <p:spPr>
          <a:xfrm>
            <a:off x="485774" y="1280582"/>
            <a:ext cx="10772775" cy="3653367"/>
          </a:xfrm>
        </p:spPr>
        <p:txBody>
          <a:bodyPr/>
          <a:lstStyle/>
          <a:p>
            <a:pPr algn="ctr"/>
            <a:r>
              <a:rPr lang="en-US" b="1"/>
              <a:t>Mai về miền Nam thương trào nước mắt</a:t>
            </a:r>
            <a:br>
              <a:rPr lang="en-US" b="1"/>
            </a:br>
            <a:r>
              <a:rPr lang="en-US" b="1"/>
              <a:t>Muốn làm con chim hót quanh lăng Bác</a:t>
            </a:r>
            <a:br>
              <a:rPr lang="en-US" b="1"/>
            </a:br>
            <a:r>
              <a:rPr lang="en-US" b="1"/>
              <a:t>Muốn làm đoá hoa toả hương đâu đây</a:t>
            </a:r>
            <a:br>
              <a:rPr lang="en-US" b="1"/>
            </a:br>
            <a:r>
              <a:rPr lang="en-US" b="1"/>
              <a:t>Muốn làm cây tre trung hiếu chốn này.</a:t>
            </a:r>
          </a:p>
        </p:txBody>
      </p:sp>
    </p:spTree>
    <p:extLst>
      <p:ext uri="{BB962C8B-B14F-4D97-AF65-F5344CB8AC3E}">
        <p14:creationId xmlns:p14="http://schemas.microsoft.com/office/powerpoint/2010/main" val="3978597257"/>
      </p:ext>
    </p:extLst>
  </p:cSld>
  <p:clrMapOvr>
    <a:masterClrMapping/>
  </p:clrMapOvr>
  <mc:AlternateContent xmlns:mc="http://schemas.openxmlformats.org/markup-compatibility/2006">
    <mc:Choice xmlns:p14="http://schemas.microsoft.com/office/powerpoint/2010/main" Requires="p14">
      <p:transition p14:dur="100" advClick="0" advTm="10000">
        <p:cut/>
      </p:transition>
    </mc:Choice>
    <mc:Fallback>
      <p:transition advClick="0" advTm="1000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75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emplate>TM03457491[[fn=Metropolitan]]</Template>
  <TotalTime>768</TotalTime>
  <Words>157</Words>
  <Application>Microsoft Office PowerPoint</Application>
  <PresentationFormat>Widescreen</PresentationFormat>
  <Paragraphs>7</Paragraphs>
  <Slides>6</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Times New Roman</vt:lpstr>
      <vt:lpstr>Metropolitan</vt:lpstr>
      <vt:lpstr>Bài thơ: Viếng lăng Bác Tác giả: Viễn Phương</vt:lpstr>
      <vt:lpstr>PowerPoint Presentation</vt:lpstr>
      <vt:lpstr>PowerPoint Presentation</vt:lpstr>
      <vt:lpstr>Ngày ngày mặt trời đi qua trên lăng Thấy một mặt trời trong lăng rất đỏ Ngày ngày dòng người đi trong thương nhớ Kết tràng hoa dâng bảy mươi chín mùa xuân. </vt:lpstr>
      <vt:lpstr>Bác nằm trong giấc ngủ bình yên Giữa một vầng trăng sáng dịu hiền Vẫn biết trời xanh là mãi mãi Mà sao nghe nhói ở trong tim. </vt:lpstr>
      <vt:lpstr>Mai về miền Nam thương trào nước mắt Muốn làm con chim hót quanh lăng Bác Muốn làm đoá hoa toả hương đâu đây Muốn làm cây tre trung hiếu chốn này.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thơ: Viếng Lăng Bác Tác giả: Viễn Phương</dc:title>
  <dc:creator>Tin Hoc</dc:creator>
  <cp:lastModifiedBy>Windows User</cp:lastModifiedBy>
  <cp:revision>16</cp:revision>
  <dcterms:created xsi:type="dcterms:W3CDTF">2023-11-01T13:37:51Z</dcterms:created>
  <dcterms:modified xsi:type="dcterms:W3CDTF">2023-11-03T08:40:27Z</dcterms:modified>
</cp:coreProperties>
</file>